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aharlika" charset="1" panose="00000000000000000000"/>
      <p:regular r:id="rId18"/>
    </p:embeddedFont>
    <p:embeddedFont>
      <p:font typeface="Arimo Bold" charset="1" panose="020B0704020202020204"/>
      <p:regular r:id="rId19"/>
    </p:embeddedFont>
    <p:embeddedFont>
      <p:font typeface="Montserrat Bold" charset="1" panose="00000800000000000000"/>
      <p:regular r:id="rId20"/>
    </p:embeddedFont>
    <p:embeddedFont>
      <p:font typeface="Montserrat" charset="1" panose="00000500000000000000"/>
      <p:regular r:id="rId21"/>
    </p:embeddedFont>
    <p:embeddedFont>
      <p:font typeface="Virtual"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0"/>
            <a:ext cx="851673" cy="4959718"/>
          </a:xfrm>
          <a:custGeom>
            <a:avLst/>
            <a:gdLst/>
            <a:ahLst/>
            <a:cxnLst/>
            <a:rect r="r" b="b" t="t" l="l"/>
            <a:pathLst>
              <a:path h="4959718" w="851673">
                <a:moveTo>
                  <a:pt x="0" y="0"/>
                </a:moveTo>
                <a:lnTo>
                  <a:pt x="851673" y="0"/>
                </a:lnTo>
                <a:lnTo>
                  <a:pt x="851673" y="4959718"/>
                </a:lnTo>
                <a:lnTo>
                  <a:pt x="0" y="49597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p:spPr>
        </p:sp>
      </p:grpSp>
      <p:sp>
        <p:nvSpPr>
          <p:cNvPr name="Freeform 7" id="7" descr="Верхняя часть настольного сотрудника с растеним, белая клавиатура, кофе в белой кружке, записную книжку и перо"/>
          <p:cNvSpPr/>
          <p:nvPr/>
        </p:nvSpPr>
        <p:spPr>
          <a:xfrm flipH="false" flipV="false" rot="0">
            <a:off x="-15844" y="15"/>
            <a:ext cx="18287968" cy="10286984"/>
          </a:xfrm>
          <a:custGeom>
            <a:avLst/>
            <a:gdLst/>
            <a:ahLst/>
            <a:cxnLst/>
            <a:rect r="r" b="b" t="t" l="l"/>
            <a:pathLst>
              <a:path h="10286984" w="18287968">
                <a:moveTo>
                  <a:pt x="0" y="0"/>
                </a:moveTo>
                <a:lnTo>
                  <a:pt x="18287968" y="0"/>
                </a:lnTo>
                <a:lnTo>
                  <a:pt x="18287968" y="10286983"/>
                </a:lnTo>
                <a:lnTo>
                  <a:pt x="0" y="10286983"/>
                </a:lnTo>
                <a:lnTo>
                  <a:pt x="0" y="0"/>
                </a:lnTo>
                <a:close/>
              </a:path>
            </a:pathLst>
          </a:custGeom>
          <a:blipFill>
            <a:blip r:embed="rId7"/>
            <a:stretch>
              <a:fillRect l="0" t="-244" r="-181" b="-20199"/>
            </a:stretch>
          </a:blipFill>
        </p:spPr>
      </p:sp>
      <p:sp>
        <p:nvSpPr>
          <p:cNvPr name="TextBox 8" id="8"/>
          <p:cNvSpPr txBox="true"/>
          <p:nvPr/>
        </p:nvSpPr>
        <p:spPr>
          <a:xfrm rot="0">
            <a:off x="2296977" y="3139907"/>
            <a:ext cx="11964314" cy="2867246"/>
          </a:xfrm>
          <a:prstGeom prst="rect">
            <a:avLst/>
          </a:prstGeom>
        </p:spPr>
        <p:txBody>
          <a:bodyPr anchor="t" rtlCol="false" tIns="0" lIns="0" bIns="0" rIns="0">
            <a:spAutoFit/>
          </a:bodyPr>
          <a:lstStyle/>
          <a:p>
            <a:pPr algn="l">
              <a:lnSpc>
                <a:spcPts val="11231"/>
              </a:lnSpc>
            </a:pPr>
            <a:r>
              <a:rPr lang="en-US" sz="7799" spc="600">
                <a:solidFill>
                  <a:srgbClr val="FFFFFF"/>
                </a:solidFill>
                <a:latin typeface="Maharlika"/>
              </a:rPr>
              <a:t>Salary Prediction for </a:t>
            </a:r>
          </a:p>
          <a:p>
            <a:pPr algn="l">
              <a:lnSpc>
                <a:spcPts val="11231"/>
              </a:lnSpc>
            </a:pPr>
            <a:r>
              <a:rPr lang="en-US" sz="7799" spc="600">
                <a:solidFill>
                  <a:srgbClr val="FFFFFF"/>
                </a:solidFill>
                <a:latin typeface="Maharlika"/>
              </a:rPr>
              <a:t>Data Professions</a:t>
            </a:r>
          </a:p>
        </p:txBody>
      </p:sp>
      <p:sp>
        <p:nvSpPr>
          <p:cNvPr name="TextBox 9" id="9"/>
          <p:cNvSpPr txBox="true"/>
          <p:nvPr/>
        </p:nvSpPr>
        <p:spPr>
          <a:xfrm rot="0">
            <a:off x="11433940" y="8159349"/>
            <a:ext cx="6457820" cy="1385453"/>
          </a:xfrm>
          <a:prstGeom prst="rect">
            <a:avLst/>
          </a:prstGeom>
        </p:spPr>
        <p:txBody>
          <a:bodyPr anchor="t" rtlCol="false" tIns="0" lIns="0" bIns="0" rIns="0">
            <a:spAutoFit/>
          </a:bodyPr>
          <a:lstStyle/>
          <a:p>
            <a:pPr algn="l">
              <a:lnSpc>
                <a:spcPts val="3744"/>
              </a:lnSpc>
            </a:pPr>
            <a:r>
              <a:rPr lang="en-US" sz="2400" spc="900">
                <a:solidFill>
                  <a:srgbClr val="FFFFFF"/>
                </a:solidFill>
                <a:latin typeface="Arimo Bold"/>
              </a:rPr>
              <a:t>Zafar Abdugafforov</a:t>
            </a:r>
          </a:p>
          <a:p>
            <a:pPr algn="l">
              <a:lnSpc>
                <a:spcPts val="3744"/>
              </a:lnSpc>
            </a:pPr>
            <a:r>
              <a:rPr lang="en-US" sz="2400" spc="900">
                <a:solidFill>
                  <a:srgbClr val="FFFFFF"/>
                </a:solidFill>
                <a:latin typeface="Arimo Bold"/>
              </a:rPr>
              <a:t>Batch name: MIP-ML-12</a:t>
            </a:r>
          </a:p>
          <a:p>
            <a:pPr algn="l">
              <a:lnSpc>
                <a:spcPts val="3744"/>
              </a:lnSpc>
            </a:pPr>
          </a:p>
        </p:txBody>
      </p:sp>
      <p:grpSp>
        <p:nvGrpSpPr>
          <p:cNvPr name="Group 10" id="10"/>
          <p:cNvGrpSpPr/>
          <p:nvPr/>
        </p:nvGrpSpPr>
        <p:grpSpPr>
          <a:xfrm rot="0">
            <a:off x="-19880" y="484204"/>
            <a:ext cx="964094" cy="4396000"/>
            <a:chOff x="0" y="0"/>
            <a:chExt cx="1285458" cy="5861334"/>
          </a:xfrm>
        </p:grpSpPr>
        <p:sp>
          <p:nvSpPr>
            <p:cNvPr name="Freeform 11" id="11"/>
            <p:cNvSpPr/>
            <p:nvPr/>
          </p:nvSpPr>
          <p:spPr>
            <a:xfrm flipH="false" flipV="false" rot="0">
              <a:off x="0" y="0"/>
              <a:ext cx="1285494" cy="5861304"/>
            </a:xfrm>
            <a:custGeom>
              <a:avLst/>
              <a:gdLst/>
              <a:ahLst/>
              <a:cxnLst/>
              <a:rect r="r" b="b" t="t" l="l"/>
              <a:pathLst>
                <a:path h="5861304" w="1285494">
                  <a:moveTo>
                    <a:pt x="0" y="0"/>
                  </a:moveTo>
                  <a:lnTo>
                    <a:pt x="1285494" y="0"/>
                  </a:lnTo>
                  <a:lnTo>
                    <a:pt x="1285494" y="5861304"/>
                  </a:lnTo>
                  <a:lnTo>
                    <a:pt x="0" y="5861304"/>
                  </a:lnTo>
                  <a:close/>
                </a:path>
              </a:pathLst>
            </a:custGeom>
            <a:solidFill>
              <a:srgbClr val="000000">
                <a:alpha val="0"/>
              </a:srgbClr>
            </a:solidFill>
          </p:spPr>
        </p:sp>
      </p:grpSp>
      <p:grpSp>
        <p:nvGrpSpPr>
          <p:cNvPr name="Group 12" id="12"/>
          <p:cNvGrpSpPr/>
          <p:nvPr/>
        </p:nvGrpSpPr>
        <p:grpSpPr>
          <a:xfrm rot="0">
            <a:off x="0" y="0"/>
            <a:ext cx="309914" cy="3031958"/>
            <a:chOff x="0" y="0"/>
            <a:chExt cx="413218" cy="4042610"/>
          </a:xfrm>
        </p:grpSpPr>
        <p:sp>
          <p:nvSpPr>
            <p:cNvPr name="Freeform 13" id="13"/>
            <p:cNvSpPr/>
            <p:nvPr/>
          </p:nvSpPr>
          <p:spPr>
            <a:xfrm flipH="false" flipV="false" rot="0">
              <a:off x="0" y="0"/>
              <a:ext cx="413258" cy="4042664"/>
            </a:xfrm>
            <a:custGeom>
              <a:avLst/>
              <a:gdLst/>
              <a:ahLst/>
              <a:cxnLst/>
              <a:rect r="r" b="b" t="t" l="l"/>
              <a:pathLst>
                <a:path h="4042664" w="413258">
                  <a:moveTo>
                    <a:pt x="0" y="4042664"/>
                  </a:moveTo>
                  <a:lnTo>
                    <a:pt x="413258" y="4042664"/>
                  </a:lnTo>
                  <a:lnTo>
                    <a:pt x="413258" y="0"/>
                  </a:lnTo>
                  <a:lnTo>
                    <a:pt x="0" y="0"/>
                  </a:lnTo>
                  <a:close/>
                </a:path>
              </a:pathLst>
            </a:custGeom>
            <a:solidFill>
              <a:srgbClr val="89AE3A"/>
            </a:solidFill>
          </p:spPr>
        </p:sp>
      </p:grpSp>
      <p:sp>
        <p:nvSpPr>
          <p:cNvPr name="Freeform 14" id="14" descr="Изображение выглядит как Шрифт, Графика, снимок экрана, символ  Автоматически созданное описание"/>
          <p:cNvSpPr/>
          <p:nvPr/>
        </p:nvSpPr>
        <p:spPr>
          <a:xfrm flipH="false" flipV="false" rot="0">
            <a:off x="15120176" y="70309"/>
            <a:ext cx="2744774" cy="2891339"/>
          </a:xfrm>
          <a:custGeom>
            <a:avLst/>
            <a:gdLst/>
            <a:ahLst/>
            <a:cxnLst/>
            <a:rect r="r" b="b" t="t" l="l"/>
            <a:pathLst>
              <a:path h="2891339" w="2744774">
                <a:moveTo>
                  <a:pt x="0" y="0"/>
                </a:moveTo>
                <a:lnTo>
                  <a:pt x="2744774" y="0"/>
                </a:lnTo>
                <a:lnTo>
                  <a:pt x="2744774" y="2891339"/>
                </a:lnTo>
                <a:lnTo>
                  <a:pt x="0" y="2891339"/>
                </a:lnTo>
                <a:lnTo>
                  <a:pt x="0" y="0"/>
                </a:lnTo>
                <a:close/>
              </a:path>
            </a:pathLst>
          </a:custGeom>
          <a:blipFill>
            <a:blip r:embed="rId8"/>
            <a:stretch>
              <a:fillRect l="-2669" t="0" r="-2669" b="0"/>
            </a:stretch>
          </a:blipFill>
        </p:spPr>
      </p:sp>
      <p:sp>
        <p:nvSpPr>
          <p:cNvPr name="TextBox 15" id="15"/>
          <p:cNvSpPr txBox="true"/>
          <p:nvPr/>
        </p:nvSpPr>
        <p:spPr>
          <a:xfrm rot="0">
            <a:off x="2296977" y="2236985"/>
            <a:ext cx="6871969" cy="447648"/>
          </a:xfrm>
          <a:prstGeom prst="rect">
            <a:avLst/>
          </a:prstGeom>
        </p:spPr>
        <p:txBody>
          <a:bodyPr anchor="t" rtlCol="false" tIns="0" lIns="0" bIns="0" rIns="0">
            <a:spAutoFit/>
          </a:bodyPr>
          <a:lstStyle/>
          <a:p>
            <a:pPr algn="l">
              <a:lnSpc>
                <a:spcPts val="3240"/>
              </a:lnSpc>
            </a:pPr>
            <a:r>
              <a:rPr lang="en-US" sz="2700">
                <a:solidFill>
                  <a:srgbClr val="FFFFFF"/>
                </a:solidFill>
                <a:latin typeface="Maharlika"/>
              </a:rPr>
              <a:t>Project 1: Machine Learning Internship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4432" y="1090131"/>
            <a:ext cx="15353619" cy="901338"/>
          </a:xfrm>
          <a:prstGeom prst="rect">
            <a:avLst/>
          </a:prstGeom>
        </p:spPr>
        <p:txBody>
          <a:bodyPr anchor="t" rtlCol="false" tIns="0" lIns="0" bIns="0" rIns="0">
            <a:spAutoFit/>
          </a:bodyPr>
          <a:lstStyle/>
          <a:p>
            <a:pPr algn="ctr">
              <a:lnSpc>
                <a:spcPts val="6912"/>
              </a:lnSpc>
            </a:pPr>
            <a:r>
              <a:rPr lang="en-US" sz="4800" spc="1050">
                <a:solidFill>
                  <a:srgbClr val="FFFFFF"/>
                </a:solidFill>
                <a:latin typeface="Maharlika"/>
              </a:rPr>
              <a:t>Summary:</a:t>
            </a:r>
          </a:p>
        </p:txBody>
      </p:sp>
      <p:sp>
        <p:nvSpPr>
          <p:cNvPr name="TextBox 5" id="5"/>
          <p:cNvSpPr txBox="true"/>
          <p:nvPr/>
        </p:nvSpPr>
        <p:spPr>
          <a:xfrm rot="0">
            <a:off x="1706654" y="2794084"/>
            <a:ext cx="7047819" cy="5799927"/>
          </a:xfrm>
          <a:prstGeom prst="rect">
            <a:avLst/>
          </a:prstGeom>
        </p:spPr>
        <p:txBody>
          <a:bodyPr anchor="t" rtlCol="false" tIns="0" lIns="0" bIns="0" rIns="0">
            <a:spAutoFit/>
          </a:bodyPr>
          <a:lstStyle/>
          <a:p>
            <a:pPr algn="l" marL="0" indent="0" lvl="0">
              <a:lnSpc>
                <a:spcPts val="3580"/>
              </a:lnSpc>
            </a:pPr>
            <a:r>
              <a:rPr lang="en-US" sz="2550">
                <a:solidFill>
                  <a:srgbClr val="FFFFFF"/>
                </a:solidFill>
                <a:latin typeface="Montserrat Bold"/>
              </a:rPr>
              <a:t>Top Performing Models:</a:t>
            </a:r>
          </a:p>
          <a:p>
            <a:pPr algn="l" marL="0" indent="0" lvl="0">
              <a:lnSpc>
                <a:spcPts val="3580"/>
              </a:lnSpc>
            </a:pPr>
          </a:p>
          <a:p>
            <a:pPr algn="l" marL="461486" indent="-230743" lvl="1">
              <a:lnSpc>
                <a:spcPts val="3580"/>
              </a:lnSpc>
              <a:buFont typeface="Arial"/>
              <a:buChar char="•"/>
            </a:pPr>
            <a:r>
              <a:rPr lang="en-US" sz="2550">
                <a:solidFill>
                  <a:srgbClr val="FFFFFF"/>
                </a:solidFill>
                <a:latin typeface="Montserrat"/>
              </a:rPr>
              <a:t>The Random Forest and Decision Tree models exhibit the highest R² values (0.9450), suggesting they account for approximately 94.5% of the variance in salary predictions. Additionally, they showcase the lowest MSE values (91,399,574.47 and 91,398,269.97, respectively) and relatively modest MAE values (4,535.55 and 5,032.65), positioning them as the top performers among all models.</a:t>
            </a:r>
          </a:p>
        </p:txBody>
      </p:sp>
      <p:sp>
        <p:nvSpPr>
          <p:cNvPr name="Freeform 6" id="6" descr="Изображение выглядит как текст, снимок экрана, Шрифт, число  Автоматически созданное описание"/>
          <p:cNvSpPr/>
          <p:nvPr/>
        </p:nvSpPr>
        <p:spPr>
          <a:xfrm flipH="false" flipV="false" rot="0">
            <a:off x="9297828" y="2572227"/>
            <a:ext cx="8043862" cy="5843588"/>
          </a:xfrm>
          <a:custGeom>
            <a:avLst/>
            <a:gdLst/>
            <a:ahLst/>
            <a:cxnLst/>
            <a:rect r="r" b="b" t="t" l="l"/>
            <a:pathLst>
              <a:path h="5843588" w="8043862">
                <a:moveTo>
                  <a:pt x="0" y="0"/>
                </a:moveTo>
                <a:lnTo>
                  <a:pt x="8043862" y="0"/>
                </a:lnTo>
                <a:lnTo>
                  <a:pt x="8043862" y="5843587"/>
                </a:lnTo>
                <a:lnTo>
                  <a:pt x="0" y="5843587"/>
                </a:lnTo>
                <a:lnTo>
                  <a:pt x="0" y="0"/>
                </a:lnTo>
                <a:close/>
              </a:path>
            </a:pathLst>
          </a:custGeom>
          <a:blipFill>
            <a:blip r:embed="rId5"/>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4432" y="1145512"/>
            <a:ext cx="15353619" cy="857250"/>
          </a:xfrm>
          <a:prstGeom prst="rect">
            <a:avLst/>
          </a:prstGeom>
        </p:spPr>
        <p:txBody>
          <a:bodyPr anchor="t" rtlCol="false" tIns="0" lIns="0" bIns="0" rIns="0">
            <a:spAutoFit/>
          </a:bodyPr>
          <a:lstStyle/>
          <a:p>
            <a:pPr algn="ctr">
              <a:lnSpc>
                <a:spcPts val="7199"/>
              </a:lnSpc>
            </a:pPr>
            <a:r>
              <a:rPr lang="en-US" sz="4999" spc="384">
                <a:solidFill>
                  <a:srgbClr val="FFFFFF"/>
                </a:solidFill>
                <a:latin typeface="Montserrat Bold"/>
              </a:rPr>
              <a:t>Recommendations:</a:t>
            </a:r>
          </a:p>
        </p:txBody>
      </p:sp>
      <p:sp>
        <p:nvSpPr>
          <p:cNvPr name="TextBox 5" id="5"/>
          <p:cNvSpPr txBox="true"/>
          <p:nvPr/>
        </p:nvSpPr>
        <p:spPr>
          <a:xfrm rot="0">
            <a:off x="1304433" y="2979419"/>
            <a:ext cx="15353619" cy="4091182"/>
          </a:xfrm>
          <a:prstGeom prst="rect">
            <a:avLst/>
          </a:prstGeom>
        </p:spPr>
        <p:txBody>
          <a:bodyPr anchor="t" rtlCol="false" tIns="0" lIns="0" bIns="0" rIns="0">
            <a:spAutoFit/>
          </a:bodyPr>
          <a:lstStyle/>
          <a:p>
            <a:pPr algn="l">
              <a:lnSpc>
                <a:spcPts val="4680"/>
              </a:lnSpc>
            </a:pPr>
            <a:r>
              <a:rPr lang="en-US" sz="3000">
                <a:solidFill>
                  <a:srgbClr val="FFFFFF"/>
                </a:solidFill>
                <a:latin typeface="Montserrat Bold"/>
              </a:rPr>
              <a:t>For accurate salary predictions in this task, Random Forest and Decision Tree are suggested for their high accuracy and minimal error rates. Consider Gradient Boosting and AdaBoost as viable options. Linear models may be too basic for this dataset, while SVM showed poor performance and should be avoided. Prioritize models with superior performance metrics to enhance the accuracy of salary predictions and gain deeper insights into factors affecting salaries in data-related fields.</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204758">
            <a:off x="6734365" y="3478379"/>
            <a:ext cx="6142084" cy="6175770"/>
          </a:xfrm>
          <a:custGeom>
            <a:avLst/>
            <a:gdLst/>
            <a:ahLst/>
            <a:cxnLst/>
            <a:rect r="r" b="b" t="t" l="l"/>
            <a:pathLst>
              <a:path h="6175770" w="6142084">
                <a:moveTo>
                  <a:pt x="0" y="0"/>
                </a:moveTo>
                <a:lnTo>
                  <a:pt x="6142084" y="0"/>
                </a:lnTo>
                <a:lnTo>
                  <a:pt x="6142084" y="6175771"/>
                </a:lnTo>
                <a:lnTo>
                  <a:pt x="0" y="6175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55961" y="-382683"/>
            <a:ext cx="11176077" cy="7439147"/>
          </a:xfrm>
          <a:prstGeom prst="rect">
            <a:avLst/>
          </a:prstGeom>
        </p:spPr>
        <p:txBody>
          <a:bodyPr anchor="t" rtlCol="false" tIns="0" lIns="0" bIns="0" rIns="0">
            <a:spAutoFit/>
          </a:bodyPr>
          <a:lstStyle/>
          <a:p>
            <a:pPr algn="ctr">
              <a:lnSpc>
                <a:spcPts val="60721"/>
              </a:lnSpc>
            </a:pPr>
            <a:r>
              <a:rPr lang="en-US" sz="43372">
                <a:solidFill>
                  <a:srgbClr val="000000"/>
                </a:solidFill>
                <a:latin typeface="Virtual Bold"/>
              </a:rPr>
              <a:t>Thank</a:t>
            </a:r>
          </a:p>
        </p:txBody>
      </p:sp>
      <p:sp>
        <p:nvSpPr>
          <p:cNvPr name="TextBox 4" id="4"/>
          <p:cNvSpPr txBox="true"/>
          <p:nvPr/>
        </p:nvSpPr>
        <p:spPr>
          <a:xfrm rot="0">
            <a:off x="6391489" y="3936434"/>
            <a:ext cx="5505021" cy="4726260"/>
          </a:xfrm>
          <a:prstGeom prst="rect">
            <a:avLst/>
          </a:prstGeom>
        </p:spPr>
        <p:txBody>
          <a:bodyPr anchor="t" rtlCol="false" tIns="0" lIns="0" bIns="0" rIns="0">
            <a:spAutoFit/>
          </a:bodyPr>
          <a:lstStyle/>
          <a:p>
            <a:pPr algn="ctr">
              <a:lnSpc>
                <a:spcPts val="38591"/>
              </a:lnSpc>
            </a:pPr>
            <a:r>
              <a:rPr lang="en-US" sz="27565">
                <a:solidFill>
                  <a:srgbClr val="000000"/>
                </a:solidFill>
                <a:latin typeface="Virtual Bold"/>
              </a:rPr>
              <a:t>You</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52822" y="1430029"/>
            <a:ext cx="8528847" cy="901338"/>
          </a:xfrm>
          <a:prstGeom prst="rect">
            <a:avLst/>
          </a:prstGeom>
        </p:spPr>
        <p:txBody>
          <a:bodyPr anchor="t" rtlCol="false" tIns="0" lIns="0" bIns="0" rIns="0">
            <a:spAutoFit/>
          </a:bodyPr>
          <a:lstStyle/>
          <a:p>
            <a:pPr algn="l">
              <a:lnSpc>
                <a:spcPts val="6912"/>
              </a:lnSpc>
            </a:pPr>
            <a:r>
              <a:rPr lang="en-US" sz="4800" spc="1050">
                <a:solidFill>
                  <a:srgbClr val="FFFFFF"/>
                </a:solidFill>
                <a:latin typeface="Maharlika"/>
              </a:rPr>
              <a:t>Problem Statement: </a:t>
            </a:r>
          </a:p>
        </p:txBody>
      </p:sp>
      <p:grpSp>
        <p:nvGrpSpPr>
          <p:cNvPr name="Group 5" id="5"/>
          <p:cNvGrpSpPr/>
          <p:nvPr/>
        </p:nvGrpSpPr>
        <p:grpSpPr>
          <a:xfrm rot="0">
            <a:off x="0" y="0"/>
            <a:ext cx="309914" cy="3031958"/>
            <a:chOff x="0" y="0"/>
            <a:chExt cx="413218" cy="4042610"/>
          </a:xfrm>
        </p:grpSpPr>
        <p:sp>
          <p:nvSpPr>
            <p:cNvPr name="Freeform 6" id="6"/>
            <p:cNvSpPr/>
            <p:nvPr/>
          </p:nvSpPr>
          <p:spPr>
            <a:xfrm flipH="false" flipV="false" rot="0">
              <a:off x="0" y="0"/>
              <a:ext cx="413258" cy="4042664"/>
            </a:xfrm>
            <a:custGeom>
              <a:avLst/>
              <a:gdLst/>
              <a:ahLst/>
              <a:cxnLst/>
              <a:rect r="r" b="b" t="t" l="l"/>
              <a:pathLst>
                <a:path h="4042664" w="413258">
                  <a:moveTo>
                    <a:pt x="0" y="4042664"/>
                  </a:moveTo>
                  <a:lnTo>
                    <a:pt x="413258" y="4042664"/>
                  </a:lnTo>
                  <a:lnTo>
                    <a:pt x="413258" y="0"/>
                  </a:lnTo>
                  <a:lnTo>
                    <a:pt x="0" y="0"/>
                  </a:lnTo>
                  <a:close/>
                </a:path>
              </a:pathLst>
            </a:custGeom>
            <a:solidFill>
              <a:srgbClr val="89AE3A"/>
            </a:solidFill>
          </p:spPr>
        </p:sp>
      </p:grpSp>
      <p:grpSp>
        <p:nvGrpSpPr>
          <p:cNvPr name="Group 7" id="7"/>
          <p:cNvGrpSpPr/>
          <p:nvPr/>
        </p:nvGrpSpPr>
        <p:grpSpPr>
          <a:xfrm rot="5400000">
            <a:off x="8446382" y="4149744"/>
            <a:ext cx="8077653" cy="2981124"/>
            <a:chOff x="0" y="0"/>
            <a:chExt cx="10770204" cy="3974832"/>
          </a:xfrm>
        </p:grpSpPr>
        <p:sp>
          <p:nvSpPr>
            <p:cNvPr name="Freeform 8" id="8"/>
            <p:cNvSpPr/>
            <p:nvPr/>
          </p:nvSpPr>
          <p:spPr>
            <a:xfrm flipH="false" flipV="false" rot="0">
              <a:off x="0" y="0"/>
              <a:ext cx="10770235" cy="3974846"/>
            </a:xfrm>
            <a:custGeom>
              <a:avLst/>
              <a:gdLst/>
              <a:ahLst/>
              <a:cxnLst/>
              <a:rect r="r" b="b" t="t" l="l"/>
              <a:pathLst>
                <a:path h="3974846" w="10770235">
                  <a:moveTo>
                    <a:pt x="10770235" y="0"/>
                  </a:moveTo>
                  <a:lnTo>
                    <a:pt x="10770235" y="3974846"/>
                  </a:lnTo>
                  <a:lnTo>
                    <a:pt x="0" y="3974846"/>
                  </a:lnTo>
                  <a:lnTo>
                    <a:pt x="0" y="8636"/>
                  </a:lnTo>
                  <a:close/>
                </a:path>
              </a:pathLst>
            </a:custGeom>
            <a:solidFill>
              <a:srgbClr val="000000">
                <a:alpha val="0"/>
              </a:srgbClr>
            </a:solidFill>
          </p:spPr>
        </p:sp>
      </p:grpSp>
      <p:sp>
        <p:nvSpPr>
          <p:cNvPr name="Freeform 9" id="9" descr="Magnifying glass showing decling performance"/>
          <p:cNvSpPr/>
          <p:nvPr/>
        </p:nvSpPr>
        <p:spPr>
          <a:xfrm flipH="false" flipV="false" rot="0">
            <a:off x="10829578" y="389527"/>
            <a:ext cx="6743700" cy="9071248"/>
          </a:xfrm>
          <a:custGeom>
            <a:avLst/>
            <a:gdLst/>
            <a:ahLst/>
            <a:cxnLst/>
            <a:rect r="r" b="b" t="t" l="l"/>
            <a:pathLst>
              <a:path h="9071248" w="6743700">
                <a:moveTo>
                  <a:pt x="0" y="0"/>
                </a:moveTo>
                <a:lnTo>
                  <a:pt x="6743700" y="0"/>
                </a:lnTo>
                <a:lnTo>
                  <a:pt x="6743700" y="9071248"/>
                </a:lnTo>
                <a:lnTo>
                  <a:pt x="0" y="9071248"/>
                </a:lnTo>
                <a:lnTo>
                  <a:pt x="0" y="0"/>
                </a:lnTo>
                <a:close/>
              </a:path>
            </a:pathLst>
          </a:custGeom>
          <a:blipFill>
            <a:blip r:embed="rId5"/>
            <a:stretch>
              <a:fillRect l="-54882" t="0" r="-46920" b="8"/>
            </a:stretch>
          </a:blipFill>
        </p:spPr>
      </p:sp>
      <p:sp>
        <p:nvSpPr>
          <p:cNvPr name="TextBox 10" id="10"/>
          <p:cNvSpPr txBox="true"/>
          <p:nvPr/>
        </p:nvSpPr>
        <p:spPr>
          <a:xfrm rot="0">
            <a:off x="1552822" y="2936708"/>
            <a:ext cx="7027129" cy="4285817"/>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FFFFFF"/>
                </a:solidFill>
                <a:latin typeface="Maharlika"/>
              </a:rPr>
              <a:t>Salaries in the field of data professions vary widely based on factors such as experience, job roles and performance.</a:t>
            </a:r>
          </a:p>
          <a:p>
            <a:pPr algn="l" marL="647702" indent="-323851" lvl="1">
              <a:lnSpc>
                <a:spcPts val="4200"/>
              </a:lnSpc>
              <a:buFont typeface="Arial"/>
              <a:buChar char="•"/>
            </a:pPr>
            <a:r>
              <a:rPr lang="en-US" sz="3000">
                <a:solidFill>
                  <a:srgbClr val="FFFFFF"/>
                </a:solidFill>
                <a:latin typeface="Maharlika"/>
              </a:rPr>
              <a:t>Accurately predicting salaries for data professionals is essential for both job seekers and employers.</a:t>
            </a:r>
          </a:p>
          <a:p>
            <a:pPr algn="l">
              <a:lnSpc>
                <a:spcPts val="4200"/>
              </a:lnSpc>
            </a:pP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72504" y="738644"/>
            <a:ext cx="8528847" cy="901338"/>
          </a:xfrm>
          <a:prstGeom prst="rect">
            <a:avLst/>
          </a:prstGeom>
        </p:spPr>
        <p:txBody>
          <a:bodyPr anchor="t" rtlCol="false" tIns="0" lIns="0" bIns="0" rIns="0">
            <a:spAutoFit/>
          </a:bodyPr>
          <a:lstStyle/>
          <a:p>
            <a:pPr algn="l">
              <a:lnSpc>
                <a:spcPts val="6912"/>
              </a:lnSpc>
            </a:pPr>
            <a:r>
              <a:rPr lang="en-US" sz="4800" spc="1020">
                <a:solidFill>
                  <a:srgbClr val="FFFFFF"/>
                </a:solidFill>
                <a:latin typeface="Maharlika"/>
              </a:rPr>
              <a:t>Project Overview</a:t>
            </a:r>
          </a:p>
        </p:txBody>
      </p:sp>
      <p:grpSp>
        <p:nvGrpSpPr>
          <p:cNvPr name="Group 5" id="5"/>
          <p:cNvGrpSpPr/>
          <p:nvPr/>
        </p:nvGrpSpPr>
        <p:grpSpPr>
          <a:xfrm rot="0">
            <a:off x="0" y="0"/>
            <a:ext cx="309914" cy="3031958"/>
            <a:chOff x="0" y="0"/>
            <a:chExt cx="413218" cy="4042610"/>
          </a:xfrm>
        </p:grpSpPr>
        <p:sp>
          <p:nvSpPr>
            <p:cNvPr name="Freeform 6" id="6"/>
            <p:cNvSpPr/>
            <p:nvPr/>
          </p:nvSpPr>
          <p:spPr>
            <a:xfrm flipH="false" flipV="false" rot="0">
              <a:off x="0" y="0"/>
              <a:ext cx="413258" cy="4042664"/>
            </a:xfrm>
            <a:custGeom>
              <a:avLst/>
              <a:gdLst/>
              <a:ahLst/>
              <a:cxnLst/>
              <a:rect r="r" b="b" t="t" l="l"/>
              <a:pathLst>
                <a:path h="4042664" w="413258">
                  <a:moveTo>
                    <a:pt x="0" y="4042664"/>
                  </a:moveTo>
                  <a:lnTo>
                    <a:pt x="413258" y="4042664"/>
                  </a:lnTo>
                  <a:lnTo>
                    <a:pt x="413258" y="0"/>
                  </a:lnTo>
                  <a:lnTo>
                    <a:pt x="0" y="0"/>
                  </a:lnTo>
                  <a:close/>
                </a:path>
              </a:pathLst>
            </a:custGeom>
            <a:solidFill>
              <a:srgbClr val="89AE3A"/>
            </a:solidFill>
          </p:spPr>
        </p:sp>
      </p:grpSp>
      <p:sp>
        <p:nvSpPr>
          <p:cNvPr name="TextBox 7" id="7"/>
          <p:cNvSpPr txBox="true"/>
          <p:nvPr/>
        </p:nvSpPr>
        <p:spPr>
          <a:xfrm rot="0">
            <a:off x="1420104" y="2139317"/>
            <a:ext cx="16277122" cy="2767830"/>
          </a:xfrm>
          <a:prstGeom prst="rect">
            <a:avLst/>
          </a:prstGeom>
        </p:spPr>
        <p:txBody>
          <a:bodyPr anchor="t" rtlCol="false" tIns="0" lIns="0" bIns="0" rIns="0">
            <a:spAutoFit/>
          </a:bodyPr>
          <a:lstStyle/>
          <a:p>
            <a:pPr algn="l" marL="542925" indent="-271462" lvl="1">
              <a:lnSpc>
                <a:spcPts val="4380"/>
              </a:lnSpc>
              <a:buFont typeface="Arial"/>
              <a:buChar char="•"/>
            </a:pPr>
            <a:r>
              <a:rPr lang="en-US" sz="3000" spc="-123">
                <a:solidFill>
                  <a:srgbClr val="FFFFFF"/>
                </a:solidFill>
                <a:latin typeface="Maharlika"/>
              </a:rPr>
              <a:t>The project analyzed a dataset comprising 2639 entries with 13 columns, containing information such as first name, last name, sex, date of joining, current date, designation, age, salary, unit, leaves used, leaves remaining, ratings, and past experience. The exploratory data analysis (EDA) involved assessing the data's shape, summary statistics, and identifying missing values, which were subsequently filled with appropriate values.</a:t>
            </a:r>
          </a:p>
        </p:txBody>
      </p:sp>
      <p:grpSp>
        <p:nvGrpSpPr>
          <p:cNvPr name="Group 8" id="8"/>
          <p:cNvGrpSpPr/>
          <p:nvPr/>
        </p:nvGrpSpPr>
        <p:grpSpPr>
          <a:xfrm rot="5400000">
            <a:off x="8446382" y="4149744"/>
            <a:ext cx="8077653" cy="2981124"/>
            <a:chOff x="0" y="0"/>
            <a:chExt cx="10770204" cy="3974832"/>
          </a:xfrm>
        </p:grpSpPr>
        <p:sp>
          <p:nvSpPr>
            <p:cNvPr name="Freeform 9" id="9"/>
            <p:cNvSpPr/>
            <p:nvPr/>
          </p:nvSpPr>
          <p:spPr>
            <a:xfrm flipH="false" flipV="false" rot="0">
              <a:off x="0" y="0"/>
              <a:ext cx="10770235" cy="3974846"/>
            </a:xfrm>
            <a:custGeom>
              <a:avLst/>
              <a:gdLst/>
              <a:ahLst/>
              <a:cxnLst/>
              <a:rect r="r" b="b" t="t" l="l"/>
              <a:pathLst>
                <a:path h="3974846" w="10770235">
                  <a:moveTo>
                    <a:pt x="10770235" y="0"/>
                  </a:moveTo>
                  <a:lnTo>
                    <a:pt x="10770235" y="3974846"/>
                  </a:lnTo>
                  <a:lnTo>
                    <a:pt x="0" y="3974846"/>
                  </a:lnTo>
                  <a:lnTo>
                    <a:pt x="0" y="8636"/>
                  </a:lnTo>
                  <a:close/>
                </a:path>
              </a:pathLst>
            </a:custGeom>
            <a:solidFill>
              <a:srgbClr val="000000">
                <a:alpha val="0"/>
              </a:srgbClr>
            </a:solidFill>
          </p:spPr>
        </p:sp>
      </p:grpSp>
      <p:sp>
        <p:nvSpPr>
          <p:cNvPr name="Freeform 10" id="10" descr="Изображение выглядит как текст, снимок экрана, Шрифт, число  Автоматически созданное описание"/>
          <p:cNvSpPr/>
          <p:nvPr/>
        </p:nvSpPr>
        <p:spPr>
          <a:xfrm flipH="false" flipV="false" rot="0">
            <a:off x="1889760" y="5526806"/>
            <a:ext cx="14508480" cy="3378669"/>
          </a:xfrm>
          <a:custGeom>
            <a:avLst/>
            <a:gdLst/>
            <a:ahLst/>
            <a:cxnLst/>
            <a:rect r="r" b="b" t="t" l="l"/>
            <a:pathLst>
              <a:path h="3378669" w="14508480">
                <a:moveTo>
                  <a:pt x="0" y="0"/>
                </a:moveTo>
                <a:lnTo>
                  <a:pt x="14508480" y="0"/>
                </a:lnTo>
                <a:lnTo>
                  <a:pt x="14508480" y="3378668"/>
                </a:lnTo>
                <a:lnTo>
                  <a:pt x="0" y="3378668"/>
                </a:lnTo>
                <a:lnTo>
                  <a:pt x="0" y="0"/>
                </a:lnTo>
                <a:close/>
              </a:path>
            </a:pathLst>
          </a:custGeom>
          <a:blipFill>
            <a:blip r:embed="rId5"/>
            <a:stretch>
              <a:fillRect l="0" t="-1421" r="0" b="-1421"/>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4433" y="1140263"/>
            <a:ext cx="15353619" cy="811149"/>
          </a:xfrm>
          <a:prstGeom prst="rect">
            <a:avLst/>
          </a:prstGeom>
        </p:spPr>
        <p:txBody>
          <a:bodyPr anchor="t" rtlCol="false" tIns="0" lIns="0" bIns="0" rIns="0">
            <a:spAutoFit/>
          </a:bodyPr>
          <a:lstStyle/>
          <a:p>
            <a:pPr algn="l">
              <a:lnSpc>
                <a:spcPts val="6048"/>
              </a:lnSpc>
            </a:pPr>
            <a:r>
              <a:rPr lang="en-US" sz="4800" spc="216">
                <a:solidFill>
                  <a:srgbClr val="FFFFFF"/>
                </a:solidFill>
                <a:latin typeface="Maharlika"/>
              </a:rPr>
              <a:t>Key Findings from Exploratory Data Analysis</a:t>
            </a:r>
          </a:p>
        </p:txBody>
      </p:sp>
      <p:sp>
        <p:nvSpPr>
          <p:cNvPr name="TextBox 5" id="5"/>
          <p:cNvSpPr txBox="true"/>
          <p:nvPr/>
        </p:nvSpPr>
        <p:spPr>
          <a:xfrm rot="0">
            <a:off x="1467190" y="2286205"/>
            <a:ext cx="15353619" cy="1177074"/>
          </a:xfrm>
          <a:prstGeom prst="rect">
            <a:avLst/>
          </a:prstGeom>
        </p:spPr>
        <p:txBody>
          <a:bodyPr anchor="t" rtlCol="false" tIns="0" lIns="0" bIns="0" rIns="0">
            <a:spAutoFit/>
          </a:bodyPr>
          <a:lstStyle/>
          <a:p>
            <a:pPr algn="l" marL="542925" indent="-271462" lvl="1">
              <a:lnSpc>
                <a:spcPts val="4680"/>
              </a:lnSpc>
              <a:buFont typeface="Arial"/>
              <a:buChar char="•"/>
            </a:pPr>
            <a:r>
              <a:rPr lang="en-US" sz="3000">
                <a:solidFill>
                  <a:srgbClr val="FFFFFF"/>
                </a:solidFill>
                <a:latin typeface="Maharlika"/>
              </a:rPr>
              <a:t>The average salary ranges distinctly across different designations, with directors commanding the highest average salary.</a:t>
            </a:r>
          </a:p>
        </p:txBody>
      </p:sp>
      <p:sp>
        <p:nvSpPr>
          <p:cNvPr name="Freeform 6" id="6" descr="Изображение выглядит как текст, снимок экрана, Шрифт, число  Автоматически созданное описание"/>
          <p:cNvSpPr/>
          <p:nvPr/>
        </p:nvSpPr>
        <p:spPr>
          <a:xfrm flipH="false" flipV="false" rot="0">
            <a:off x="2545080" y="4513275"/>
            <a:ext cx="12207240" cy="4918052"/>
          </a:xfrm>
          <a:custGeom>
            <a:avLst/>
            <a:gdLst/>
            <a:ahLst/>
            <a:cxnLst/>
            <a:rect r="r" b="b" t="t" l="l"/>
            <a:pathLst>
              <a:path h="4918052" w="12207240">
                <a:moveTo>
                  <a:pt x="0" y="0"/>
                </a:moveTo>
                <a:lnTo>
                  <a:pt x="12207240" y="0"/>
                </a:lnTo>
                <a:lnTo>
                  <a:pt x="12207240" y="4918051"/>
                </a:lnTo>
                <a:lnTo>
                  <a:pt x="0" y="4918051"/>
                </a:lnTo>
                <a:lnTo>
                  <a:pt x="0" y="0"/>
                </a:lnTo>
                <a:close/>
              </a:path>
            </a:pathLst>
          </a:custGeom>
          <a:blipFill>
            <a:blip r:embed="rId5"/>
            <a:stretch>
              <a:fillRect l="0" t="-8476" r="0" b="-8476"/>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4432" y="1285530"/>
            <a:ext cx="15353619" cy="615315"/>
          </a:xfrm>
          <a:prstGeom prst="rect">
            <a:avLst/>
          </a:prstGeom>
        </p:spPr>
        <p:txBody>
          <a:bodyPr anchor="t" rtlCol="false" tIns="0" lIns="0" bIns="0" rIns="0">
            <a:spAutoFit/>
          </a:bodyPr>
          <a:lstStyle/>
          <a:p>
            <a:pPr algn="ctr">
              <a:lnSpc>
                <a:spcPts val="4500"/>
              </a:lnSpc>
            </a:pPr>
            <a:r>
              <a:rPr lang="en-US" sz="3600" spc="230">
                <a:solidFill>
                  <a:srgbClr val="FFFFFF"/>
                </a:solidFill>
                <a:latin typeface="Maharlika"/>
              </a:rPr>
              <a:t>The distribution of salaries </a:t>
            </a:r>
          </a:p>
        </p:txBody>
      </p:sp>
      <p:sp>
        <p:nvSpPr>
          <p:cNvPr name="Freeform 5" id="5" descr="Изображение выглядит как текст, Шрифт, белый, чек  Автоматически созданное описание"/>
          <p:cNvSpPr/>
          <p:nvPr/>
        </p:nvSpPr>
        <p:spPr>
          <a:xfrm flipH="false" flipV="false" rot="0">
            <a:off x="1215510" y="3925728"/>
            <a:ext cx="5823585" cy="3266122"/>
          </a:xfrm>
          <a:custGeom>
            <a:avLst/>
            <a:gdLst/>
            <a:ahLst/>
            <a:cxnLst/>
            <a:rect r="r" b="b" t="t" l="l"/>
            <a:pathLst>
              <a:path h="3266122" w="5823585">
                <a:moveTo>
                  <a:pt x="0" y="0"/>
                </a:moveTo>
                <a:lnTo>
                  <a:pt x="5823585" y="0"/>
                </a:lnTo>
                <a:lnTo>
                  <a:pt x="5823585" y="3266122"/>
                </a:lnTo>
                <a:lnTo>
                  <a:pt x="0" y="3266122"/>
                </a:lnTo>
                <a:lnTo>
                  <a:pt x="0" y="0"/>
                </a:lnTo>
                <a:close/>
              </a:path>
            </a:pathLst>
          </a:custGeom>
          <a:blipFill>
            <a:blip r:embed="rId5"/>
            <a:stretch>
              <a:fillRect l="-86" t="0" r="-86" b="0"/>
            </a:stretch>
          </a:blipFill>
        </p:spPr>
      </p:sp>
      <p:sp>
        <p:nvSpPr>
          <p:cNvPr name="Freeform 6" id="6" descr="Изображение выглядит как текст, снимок экрана, диаграмма, линия  Автоматически созданное описание"/>
          <p:cNvSpPr/>
          <p:nvPr/>
        </p:nvSpPr>
        <p:spPr>
          <a:xfrm flipH="false" flipV="false" rot="0">
            <a:off x="8246278" y="2712720"/>
            <a:ext cx="9095403" cy="6827520"/>
          </a:xfrm>
          <a:custGeom>
            <a:avLst/>
            <a:gdLst/>
            <a:ahLst/>
            <a:cxnLst/>
            <a:rect r="r" b="b" t="t" l="l"/>
            <a:pathLst>
              <a:path h="6827520" w="9095403">
                <a:moveTo>
                  <a:pt x="0" y="0"/>
                </a:moveTo>
                <a:lnTo>
                  <a:pt x="9095404" y="0"/>
                </a:lnTo>
                <a:lnTo>
                  <a:pt x="9095404" y="6827520"/>
                </a:lnTo>
                <a:lnTo>
                  <a:pt x="0" y="6827520"/>
                </a:lnTo>
                <a:lnTo>
                  <a:pt x="0" y="0"/>
                </a:lnTo>
                <a:close/>
              </a:path>
            </a:pathLst>
          </a:custGeom>
          <a:blipFill>
            <a:blip r:embed="rId6"/>
            <a:stretch>
              <a:fillRect l="-26" t="0" r="-26"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4432" y="924192"/>
            <a:ext cx="15353619" cy="671241"/>
          </a:xfrm>
          <a:prstGeom prst="rect">
            <a:avLst/>
          </a:prstGeom>
        </p:spPr>
        <p:txBody>
          <a:bodyPr anchor="t" rtlCol="false" tIns="0" lIns="0" bIns="0" rIns="0">
            <a:spAutoFit/>
          </a:bodyPr>
          <a:lstStyle/>
          <a:p>
            <a:pPr algn="ctr">
              <a:lnSpc>
                <a:spcPts val="5184"/>
              </a:lnSpc>
            </a:pPr>
            <a:r>
              <a:rPr lang="en-US" sz="3600">
                <a:solidFill>
                  <a:srgbClr val="FFFFFF"/>
                </a:solidFill>
                <a:latin typeface="Maharlika"/>
              </a:rPr>
              <a:t>The average salary by Gender</a:t>
            </a:r>
          </a:p>
        </p:txBody>
      </p:sp>
      <p:sp>
        <p:nvSpPr>
          <p:cNvPr name="TextBox 5" id="5"/>
          <p:cNvSpPr txBox="true"/>
          <p:nvPr/>
        </p:nvSpPr>
        <p:spPr>
          <a:xfrm rot="0">
            <a:off x="1741016" y="4057772"/>
            <a:ext cx="6992268" cy="3139551"/>
          </a:xfrm>
          <a:prstGeom prst="rect">
            <a:avLst/>
          </a:prstGeom>
        </p:spPr>
        <p:txBody>
          <a:bodyPr anchor="t" rtlCol="false" tIns="0" lIns="0" bIns="0" rIns="0">
            <a:spAutoFit/>
          </a:bodyPr>
          <a:lstStyle/>
          <a:p>
            <a:pPr algn="l" marL="579116" indent="-289558" lvl="1">
              <a:lnSpc>
                <a:spcPts val="4991"/>
              </a:lnSpc>
              <a:buFont typeface="Arial"/>
              <a:buChar char="•"/>
            </a:pPr>
            <a:r>
              <a:rPr lang="en-US" sz="3199" spc="-19">
                <a:solidFill>
                  <a:srgbClr val="FFFFFF"/>
                </a:solidFill>
                <a:latin typeface="Maharlika"/>
              </a:rPr>
              <a:t>The Average Salary differs based on gender: with females earning a slightly higher average salary compared to males.</a:t>
            </a:r>
          </a:p>
        </p:txBody>
      </p:sp>
      <p:sp>
        <p:nvSpPr>
          <p:cNvPr name="Freeform 6" id="6" descr="Изображение выглядит как текст, снимок экрана  Автоматически созданное описание"/>
          <p:cNvSpPr/>
          <p:nvPr/>
        </p:nvSpPr>
        <p:spPr>
          <a:xfrm flipH="false" flipV="false" rot="0">
            <a:off x="9983916" y="2179320"/>
            <a:ext cx="7037449" cy="7391400"/>
          </a:xfrm>
          <a:custGeom>
            <a:avLst/>
            <a:gdLst/>
            <a:ahLst/>
            <a:cxnLst/>
            <a:rect r="r" b="b" t="t" l="l"/>
            <a:pathLst>
              <a:path h="7391400" w="7037449">
                <a:moveTo>
                  <a:pt x="0" y="0"/>
                </a:moveTo>
                <a:lnTo>
                  <a:pt x="7037450" y="0"/>
                </a:lnTo>
                <a:lnTo>
                  <a:pt x="7037450" y="7391400"/>
                </a:lnTo>
                <a:lnTo>
                  <a:pt x="0" y="7391400"/>
                </a:lnTo>
                <a:lnTo>
                  <a:pt x="0" y="0"/>
                </a:lnTo>
                <a:close/>
              </a:path>
            </a:pathLst>
          </a:custGeom>
          <a:blipFill>
            <a:blip r:embed="rId5"/>
            <a:stretch>
              <a:fillRect l="0" t="-8465" r="0" b="-8465"/>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72071" y="840372"/>
            <a:ext cx="15353619" cy="671241"/>
          </a:xfrm>
          <a:prstGeom prst="rect">
            <a:avLst/>
          </a:prstGeom>
        </p:spPr>
        <p:txBody>
          <a:bodyPr anchor="t" rtlCol="false" tIns="0" lIns="0" bIns="0" rIns="0">
            <a:spAutoFit/>
          </a:bodyPr>
          <a:lstStyle/>
          <a:p>
            <a:pPr algn="ctr">
              <a:lnSpc>
                <a:spcPts val="5184"/>
              </a:lnSpc>
            </a:pPr>
            <a:r>
              <a:rPr lang="en-US" sz="3600" spc="115">
                <a:solidFill>
                  <a:srgbClr val="FFFFFF"/>
                </a:solidFill>
                <a:latin typeface="Maharlika"/>
              </a:rPr>
              <a:t>Distribution of Ratings by Designation</a:t>
            </a:r>
          </a:p>
        </p:txBody>
      </p:sp>
      <p:sp>
        <p:nvSpPr>
          <p:cNvPr name="Freeform 5" id="5" descr="Изображение выглядит как текст, снимок экрана, диаграмма, График  Автоматически созданное описание"/>
          <p:cNvSpPr/>
          <p:nvPr/>
        </p:nvSpPr>
        <p:spPr>
          <a:xfrm flipH="false" flipV="false" rot="0">
            <a:off x="7309872" y="2365412"/>
            <a:ext cx="9949428" cy="5923740"/>
          </a:xfrm>
          <a:custGeom>
            <a:avLst/>
            <a:gdLst/>
            <a:ahLst/>
            <a:cxnLst/>
            <a:rect r="r" b="b" t="t" l="l"/>
            <a:pathLst>
              <a:path h="5923740" w="9949428">
                <a:moveTo>
                  <a:pt x="0" y="0"/>
                </a:moveTo>
                <a:lnTo>
                  <a:pt x="9949428" y="0"/>
                </a:lnTo>
                <a:lnTo>
                  <a:pt x="9949428" y="5923739"/>
                </a:lnTo>
                <a:lnTo>
                  <a:pt x="0" y="5923739"/>
                </a:lnTo>
                <a:lnTo>
                  <a:pt x="0" y="0"/>
                </a:lnTo>
                <a:close/>
              </a:path>
            </a:pathLst>
          </a:custGeom>
          <a:blipFill>
            <a:blip r:embed="rId5"/>
            <a:stretch>
              <a:fillRect l="-11938" t="0" r="-11938" b="0"/>
            </a:stretch>
          </a:blipFill>
        </p:spPr>
      </p:sp>
      <p:sp>
        <p:nvSpPr>
          <p:cNvPr name="TextBox 6" id="6"/>
          <p:cNvSpPr txBox="true"/>
          <p:nvPr/>
        </p:nvSpPr>
        <p:spPr>
          <a:xfrm rot="0">
            <a:off x="1245108" y="2740152"/>
            <a:ext cx="5326380" cy="5695057"/>
          </a:xfrm>
          <a:prstGeom prst="rect">
            <a:avLst/>
          </a:prstGeom>
        </p:spPr>
        <p:txBody>
          <a:bodyPr anchor="t" rtlCol="false" tIns="0" lIns="0" bIns="0" rIns="0">
            <a:spAutoFit/>
          </a:bodyPr>
          <a:lstStyle/>
          <a:p>
            <a:pPr algn="l">
              <a:lnSpc>
                <a:spcPts val="4080"/>
              </a:lnSpc>
            </a:pPr>
            <a:r>
              <a:rPr lang="en-US" sz="3400" spc="-20">
                <a:solidFill>
                  <a:srgbClr val="FFFFFF"/>
                </a:solidFill>
                <a:latin typeface="Maharlika"/>
              </a:rPr>
              <a:t>Representation of the number of ratings by designation showcases Analysts (1949) as the highest, followed by Senior Analysts (356), Associates (159), Managers (81), Senior Managers (62), and Directors (32).</a:t>
            </a:r>
          </a:p>
          <a:p>
            <a:pPr algn="l">
              <a:lnSpc>
                <a:spcPts val="4080"/>
              </a:lnSpc>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4432" y="1166658"/>
            <a:ext cx="15353619" cy="776859"/>
          </a:xfrm>
          <a:prstGeom prst="rect">
            <a:avLst/>
          </a:prstGeom>
        </p:spPr>
        <p:txBody>
          <a:bodyPr anchor="t" rtlCol="false" tIns="0" lIns="0" bIns="0" rIns="0">
            <a:spAutoFit/>
          </a:bodyPr>
          <a:lstStyle/>
          <a:p>
            <a:pPr algn="ctr">
              <a:lnSpc>
                <a:spcPts val="6048"/>
              </a:lnSpc>
            </a:pPr>
            <a:r>
              <a:rPr lang="en-US" sz="4200" spc="-113">
                <a:solidFill>
                  <a:srgbClr val="FFFFFF"/>
                </a:solidFill>
                <a:latin typeface="Maharlika"/>
              </a:rPr>
              <a:t>Feature Engineering and Data Preprocessing</a:t>
            </a:r>
          </a:p>
        </p:txBody>
      </p:sp>
      <p:sp>
        <p:nvSpPr>
          <p:cNvPr name="TextBox 5" id="5"/>
          <p:cNvSpPr txBox="true"/>
          <p:nvPr/>
        </p:nvSpPr>
        <p:spPr>
          <a:xfrm rot="0">
            <a:off x="1304433" y="2941318"/>
            <a:ext cx="15353619" cy="1767515"/>
          </a:xfrm>
          <a:prstGeom prst="rect">
            <a:avLst/>
          </a:prstGeom>
        </p:spPr>
        <p:txBody>
          <a:bodyPr anchor="t" rtlCol="false" tIns="0" lIns="0" bIns="0" rIns="0">
            <a:spAutoFit/>
          </a:bodyPr>
          <a:lstStyle/>
          <a:p>
            <a:pPr algn="l">
              <a:lnSpc>
                <a:spcPts val="4680"/>
              </a:lnSpc>
            </a:pPr>
            <a:r>
              <a:rPr lang="en-US" sz="3000">
                <a:solidFill>
                  <a:srgbClr val="FFFFFF"/>
                </a:solidFill>
                <a:latin typeface="Maharlika"/>
              </a:rPr>
              <a:t>In this step, new features were created or existing ones transformed to provide additional insights and improve model performance. This included the calculation of years of experience, job tenure, and the creation of a performance index.</a:t>
            </a:r>
          </a:p>
        </p:txBody>
      </p:sp>
      <p:sp>
        <p:nvSpPr>
          <p:cNvPr name="Freeform 6" id="6" descr="Изображение выглядит как текст, снимок экрана, Шрифт, число  Автоматически созданное описание"/>
          <p:cNvSpPr/>
          <p:nvPr/>
        </p:nvSpPr>
        <p:spPr>
          <a:xfrm flipH="false" flipV="false" rot="0">
            <a:off x="2794297" y="5490790"/>
            <a:ext cx="11612880" cy="3389739"/>
          </a:xfrm>
          <a:custGeom>
            <a:avLst/>
            <a:gdLst/>
            <a:ahLst/>
            <a:cxnLst/>
            <a:rect r="r" b="b" t="t" l="l"/>
            <a:pathLst>
              <a:path h="3389739" w="11612880">
                <a:moveTo>
                  <a:pt x="0" y="0"/>
                </a:moveTo>
                <a:lnTo>
                  <a:pt x="11612880" y="0"/>
                </a:lnTo>
                <a:lnTo>
                  <a:pt x="11612880" y="3389740"/>
                </a:lnTo>
                <a:lnTo>
                  <a:pt x="0" y="3389740"/>
                </a:lnTo>
                <a:lnTo>
                  <a:pt x="0" y="0"/>
                </a:lnTo>
                <a:close/>
              </a:path>
            </a:pathLst>
          </a:custGeom>
          <a:blipFill>
            <a:blip r:embed="rId5"/>
            <a:stretch>
              <a:fillRect l="0" t="-367" r="0" b="-367"/>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4432" y="946072"/>
            <a:ext cx="15353619" cy="760831"/>
          </a:xfrm>
          <a:prstGeom prst="rect">
            <a:avLst/>
          </a:prstGeom>
        </p:spPr>
        <p:txBody>
          <a:bodyPr anchor="t" rtlCol="false" tIns="0" lIns="0" bIns="0" rIns="0">
            <a:spAutoFit/>
          </a:bodyPr>
          <a:lstStyle/>
          <a:p>
            <a:pPr algn="ctr">
              <a:lnSpc>
                <a:spcPts val="5903"/>
              </a:lnSpc>
            </a:pPr>
            <a:r>
              <a:rPr lang="en-US" sz="4099" spc="110">
                <a:solidFill>
                  <a:srgbClr val="FFFFFF"/>
                </a:solidFill>
                <a:latin typeface="Maharlika"/>
              </a:rPr>
              <a:t>Machine Learning Model Development</a:t>
            </a:r>
          </a:p>
        </p:txBody>
      </p:sp>
      <p:sp>
        <p:nvSpPr>
          <p:cNvPr name="TextBox 5" id="5"/>
          <p:cNvSpPr txBox="true"/>
          <p:nvPr/>
        </p:nvSpPr>
        <p:spPr>
          <a:xfrm rot="0">
            <a:off x="877713" y="2910838"/>
            <a:ext cx="6316299" cy="4719724"/>
          </a:xfrm>
          <a:prstGeom prst="rect">
            <a:avLst/>
          </a:prstGeom>
        </p:spPr>
        <p:txBody>
          <a:bodyPr anchor="t" rtlCol="false" tIns="0" lIns="0" bIns="0" rIns="0">
            <a:spAutoFit/>
          </a:bodyPr>
          <a:lstStyle/>
          <a:p>
            <a:pPr algn="l">
              <a:lnSpc>
                <a:spcPts val="4680"/>
              </a:lnSpc>
            </a:pPr>
            <a:r>
              <a:rPr lang="en-US" sz="3000" spc="-18">
                <a:solidFill>
                  <a:srgbClr val="FFFFFF"/>
                </a:solidFill>
                <a:latin typeface="Maharlika"/>
              </a:rPr>
              <a:t>Various regression models were trained to predict salaries, including linear regression, decision trees, random forests, gradient boosting, among others. These models were a pivotal part of the project in forecasting salaries accurately.</a:t>
            </a:r>
          </a:p>
        </p:txBody>
      </p:sp>
      <p:sp>
        <p:nvSpPr>
          <p:cNvPr name="Freeform 6" id="6" descr="Изображение выглядит как текст, снимок экрана, Шрифт, число  Автоматически созданное описание"/>
          <p:cNvSpPr/>
          <p:nvPr/>
        </p:nvSpPr>
        <p:spPr>
          <a:xfrm flipH="false" flipV="false" rot="0">
            <a:off x="7824156" y="2560320"/>
            <a:ext cx="9070970" cy="6568440"/>
          </a:xfrm>
          <a:custGeom>
            <a:avLst/>
            <a:gdLst/>
            <a:ahLst/>
            <a:cxnLst/>
            <a:rect r="r" b="b" t="t" l="l"/>
            <a:pathLst>
              <a:path h="6568440" w="9070970">
                <a:moveTo>
                  <a:pt x="0" y="0"/>
                </a:moveTo>
                <a:lnTo>
                  <a:pt x="9070970" y="0"/>
                </a:lnTo>
                <a:lnTo>
                  <a:pt x="9070970" y="6568440"/>
                </a:lnTo>
                <a:lnTo>
                  <a:pt x="0" y="6568440"/>
                </a:lnTo>
                <a:lnTo>
                  <a:pt x="0" y="0"/>
                </a:lnTo>
                <a:close/>
              </a:path>
            </a:pathLst>
          </a:custGeom>
          <a:blipFill>
            <a:blip r:embed="rId5"/>
            <a:stretch>
              <a:fillRect l="0" t="-368" r="0" b="-368"/>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DAGHEl5599E</dc:identifier>
  <dcterms:modified xsi:type="dcterms:W3CDTF">2011-08-01T06:04:30Z</dcterms:modified>
  <cp:revision>1</cp:revision>
  <dc:title>Project_1 - Salary Prediction For Data Professions.pptx</dc:title>
</cp:coreProperties>
</file>